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1" r:id="rId3"/>
    <p:sldId id="274" r:id="rId4"/>
    <p:sldId id="275" r:id="rId5"/>
    <p:sldId id="263" r:id="rId6"/>
    <p:sldId id="276" r:id="rId7"/>
    <p:sldId id="272" r:id="rId8"/>
    <p:sldId id="273" r:id="rId9"/>
    <p:sldId id="259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Светлана Ерёменко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Главный государственный налоговый инспектор 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отдела камерального контроля в сфере налогообложения имущества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87692" y="3003798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800" b="1" dirty="0"/>
              <a:t>Сроки представления налоговой декларации по налогу на имущество организаций и </a:t>
            </a:r>
            <a:r>
              <a:rPr lang="ru-RU" sz="1800" b="1" dirty="0" smtClean="0"/>
              <a:t>уведомлений </a:t>
            </a:r>
            <a:r>
              <a:rPr lang="ru-RU" sz="1800" b="1" dirty="0"/>
              <a:t>за 2026 год. Обзор изменений налогового законодательства в части имущественных налогов юридических лиц с 01.01.2026</a:t>
            </a:r>
            <a:endParaRPr lang="ru-RU" sz="18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dirty="0" smtClean="0"/>
              <a:t>   </a:t>
            </a:r>
            <a:r>
              <a:rPr lang="ru-RU" dirty="0"/>
              <a:t>Сроки представления налоговой декларации по налогу на имущество организаций и </a:t>
            </a:r>
            <a:r>
              <a:rPr lang="ru-RU" dirty="0" smtClean="0"/>
              <a:t>уведомлений </a:t>
            </a:r>
            <a:r>
              <a:rPr lang="ru-RU" dirty="0"/>
              <a:t>за 2026 год. 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11560" y="1058886"/>
            <a:ext cx="77768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4915" y="2643758"/>
            <a:ext cx="7571501" cy="2092881"/>
          </a:xfrm>
          <a:prstGeom prst="rect">
            <a:avLst/>
          </a:prstGeom>
          <a:ln w="381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ln>
                  <a:solidFill>
                    <a:schemeClr val="tx2"/>
                  </a:solidFill>
                </a:ln>
              </a:rPr>
              <a:t>Форма </a:t>
            </a:r>
            <a:r>
              <a:rPr lang="ru-RU" sz="2600" b="1" dirty="0">
                <a:ln>
                  <a:solidFill>
                    <a:schemeClr val="tx2"/>
                  </a:solidFill>
                </a:ln>
              </a:rPr>
              <a:t>и формат представления налоговой декларации по налогу на имущество организаций в электронной форме и порядок ее заполнения утверждены Приказом ФНС России от </a:t>
            </a:r>
            <a:r>
              <a:rPr lang="ru-RU" sz="2600" b="1" dirty="0">
                <a:ln>
                  <a:solidFill>
                    <a:schemeClr val="tx2"/>
                  </a:solidFill>
                </a:ln>
                <a:solidFill>
                  <a:srgbClr val="FF0000"/>
                </a:solidFill>
              </a:rPr>
              <a:t>17.03.2025 № ЕД-7-21/208</a:t>
            </a:r>
            <a:r>
              <a:rPr lang="ru-RU" sz="2600" b="1" dirty="0" smtClean="0">
                <a:ln>
                  <a:solidFill>
                    <a:schemeClr val="tx2"/>
                  </a:solidFill>
                </a:ln>
                <a:solidFill>
                  <a:srgbClr val="FF0000"/>
                </a:solidFill>
              </a:rPr>
              <a:t>@</a:t>
            </a:r>
            <a:r>
              <a:rPr lang="ru-RU" sz="2600" b="1" dirty="0" smtClean="0">
                <a:ln>
                  <a:solidFill>
                    <a:schemeClr val="tx2"/>
                  </a:solidFill>
                </a:ln>
              </a:rPr>
              <a:t>.</a:t>
            </a:r>
            <a:endParaRPr lang="ru-RU" sz="2600" b="1" dirty="0">
              <a:ln>
                <a:solidFill>
                  <a:schemeClr val="tx2"/>
                </a:solidFill>
              </a:ln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4916" y="1215169"/>
            <a:ext cx="7571500" cy="1292662"/>
          </a:xfrm>
          <a:prstGeom prst="rect">
            <a:avLst/>
          </a:prstGeom>
          <a:ln w="381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</a:rPr>
              <a:t>Декларацию по налогу на имущество </a:t>
            </a:r>
            <a:r>
              <a:rPr lang="ru-RU" sz="2600" b="1" dirty="0"/>
              <a:t>организаций </a:t>
            </a:r>
            <a:r>
              <a:rPr lang="ru-RU" sz="2600" b="1" dirty="0">
                <a:solidFill>
                  <a:srgbClr val="FF0000"/>
                </a:solidFill>
              </a:rPr>
              <a:t>за</a:t>
            </a:r>
            <a:r>
              <a:rPr lang="ru-RU" sz="2600" b="1" dirty="0"/>
              <a:t> налоговый период </a:t>
            </a:r>
            <a:r>
              <a:rPr lang="ru-RU" sz="2600" b="1" dirty="0">
                <a:solidFill>
                  <a:srgbClr val="FF0000"/>
                </a:solidFill>
              </a:rPr>
              <a:t>2025</a:t>
            </a:r>
            <a:r>
              <a:rPr lang="ru-RU" sz="2600" b="1" dirty="0"/>
              <a:t> года следует представить </a:t>
            </a:r>
            <a:r>
              <a:rPr lang="ru-RU" sz="2600" b="1" dirty="0">
                <a:solidFill>
                  <a:srgbClr val="FF0000"/>
                </a:solidFill>
              </a:rPr>
              <a:t>не позднее 25 февраля 2026 года</a:t>
            </a:r>
            <a:r>
              <a:rPr lang="ru-RU" sz="2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75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529" y="735388"/>
            <a:ext cx="8130919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u="sng" dirty="0"/>
              <a:t>В документе предусмотрены особенности, в том числе для налогоплательщиков, отнесенных к </a:t>
            </a:r>
            <a:r>
              <a:rPr lang="ru-RU" sz="2000" u="sng" dirty="0">
                <a:solidFill>
                  <a:srgbClr val="FF0000"/>
                </a:solidFill>
              </a:rPr>
              <a:t>категории крупнейших</a:t>
            </a:r>
            <a:r>
              <a:rPr lang="ru-RU" sz="2000" u="sng" dirty="0"/>
              <a:t>, а именно</a:t>
            </a:r>
            <a:r>
              <a:rPr lang="ru-RU" sz="2000" dirty="0"/>
              <a:t>:</a:t>
            </a:r>
          </a:p>
          <a:p>
            <a:pPr lvl="0" algn="just"/>
            <a:r>
              <a:rPr lang="ru-RU" sz="2000" dirty="0" smtClean="0"/>
              <a:t>- строка </a:t>
            </a:r>
            <a:r>
              <a:rPr lang="ru-RU" sz="2000" dirty="0"/>
              <a:t>«Наименование организации - представителя налогоплательщика» -  </a:t>
            </a:r>
            <a:r>
              <a:rPr lang="ru-RU" sz="2000" dirty="0">
                <a:solidFill>
                  <a:srgbClr val="FF0000"/>
                </a:solidFill>
              </a:rPr>
              <a:t>«Сведения о представителе налогоплательщика» исключена</a:t>
            </a:r>
            <a:r>
              <a:rPr lang="ru-RU" sz="2000" dirty="0"/>
              <a:t>;</a:t>
            </a:r>
          </a:p>
          <a:p>
            <a:pPr lvl="0" algn="just"/>
            <a:r>
              <a:rPr lang="ru-RU" sz="2000" dirty="0" smtClean="0"/>
              <a:t>-        в </a:t>
            </a:r>
            <a:r>
              <a:rPr lang="ru-RU" sz="2000" dirty="0"/>
              <a:t>строке </a:t>
            </a:r>
            <a:r>
              <a:rPr lang="ru-RU" sz="2000" dirty="0">
                <a:solidFill>
                  <a:srgbClr val="FF0000"/>
                </a:solidFill>
              </a:rPr>
              <a:t>«Представляется в налоговый орган (код)» </a:t>
            </a:r>
            <a:r>
              <a:rPr lang="ru-RU" sz="2000" dirty="0"/>
              <a:t>указывается код налогового органа по месту учета крупнейшего налогоплательщика;</a:t>
            </a:r>
          </a:p>
          <a:p>
            <a:pPr lvl="0" algn="just"/>
            <a:r>
              <a:rPr lang="ru-RU" sz="2000" dirty="0" smtClean="0"/>
              <a:t>-    в </a:t>
            </a:r>
            <a:r>
              <a:rPr lang="ru-RU" sz="2000" dirty="0"/>
              <a:t>строке </a:t>
            </a:r>
            <a:r>
              <a:rPr lang="ru-RU" sz="2000" dirty="0">
                <a:solidFill>
                  <a:srgbClr val="FF0000"/>
                </a:solidFill>
              </a:rPr>
              <a:t>«По месту нахождения (учета) (код)» </a:t>
            </a:r>
            <a:r>
              <a:rPr lang="ru-RU" sz="2000" dirty="0"/>
              <a:t>- значение </a:t>
            </a:r>
            <a:r>
              <a:rPr lang="ru-RU" sz="2000" dirty="0">
                <a:solidFill>
                  <a:srgbClr val="FF0000"/>
                </a:solidFill>
              </a:rPr>
              <a:t>«213» или»216»</a:t>
            </a:r>
            <a:r>
              <a:rPr lang="ru-RU" sz="2000" dirty="0"/>
              <a:t> в соответствии с приложением №2 к порядку заполнения декларации;</a:t>
            </a:r>
          </a:p>
          <a:p>
            <a:pPr lvl="0" algn="just"/>
            <a:r>
              <a:rPr lang="ru-RU" sz="2000" dirty="0" smtClean="0"/>
              <a:t>-  в </a:t>
            </a:r>
            <a:r>
              <a:rPr lang="ru-RU" sz="2000" dirty="0"/>
              <a:t>строке </a:t>
            </a:r>
            <a:r>
              <a:rPr lang="ru-RU" sz="2000" dirty="0">
                <a:solidFill>
                  <a:srgbClr val="FF0000"/>
                </a:solidFill>
              </a:rPr>
              <a:t>«Налоговый орган по месту нахождения объекта налогообложения (код)»</a:t>
            </a:r>
            <a:r>
              <a:rPr lang="ru-RU" sz="2000" dirty="0"/>
              <a:t> титульного листа крупнейшие налогоплательщики указывают </a:t>
            </a:r>
            <a:r>
              <a:rPr lang="ru-RU" sz="2000" dirty="0">
                <a:solidFill>
                  <a:srgbClr val="FF0000"/>
                </a:solidFill>
              </a:rPr>
              <a:t>код налогового органа по месту нахождения объекта недвижимого имущества</a:t>
            </a:r>
            <a:r>
              <a:rPr lang="ru-RU" sz="2000" dirty="0"/>
              <a:t>.</a:t>
            </a: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2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dirty="0"/>
              <a:t>Сроки представления налоговой декларации по налогу на имущество организаций и уведомления за 2026 год. </a:t>
            </a:r>
            <a:endParaRPr lang="ru-RU" dirty="0"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60076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dirty="0" smtClean="0"/>
              <a:t>   </a:t>
            </a:r>
            <a:r>
              <a:rPr lang="ru-RU" dirty="0"/>
              <a:t>Сроки представления налоговой декларации по налогу на имущество организаций и </a:t>
            </a:r>
            <a:r>
              <a:rPr lang="ru-RU" dirty="0" smtClean="0"/>
              <a:t>уведомлений </a:t>
            </a:r>
            <a:r>
              <a:rPr lang="ru-RU" dirty="0"/>
              <a:t>за 2026 год. 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11560" y="1058886"/>
            <a:ext cx="77768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242" y="1091887"/>
            <a:ext cx="75715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    </a:t>
            </a:r>
            <a:r>
              <a:rPr lang="ru-RU" dirty="0" smtClean="0"/>
              <a:t>- УФНС </a:t>
            </a:r>
            <a:r>
              <a:rPr lang="ru-RU" dirty="0"/>
              <a:t>России по Амурской области обращает внимание, </a:t>
            </a:r>
            <a:r>
              <a:rPr lang="ru-RU" dirty="0">
                <a:solidFill>
                  <a:srgbClr val="FF0000"/>
                </a:solidFill>
              </a:rPr>
              <a:t>организации не включают в декларацию сведения об объектах налогообложения, налоговая база по которым определяется как их кадастровая стоимость</a:t>
            </a:r>
            <a:r>
              <a:rPr lang="ru-RU" dirty="0"/>
              <a:t>.  В случае если у плательщика имелись только объекты налогообложения, налоговая база по которым определяется как их кадастровая стоимость, декларация не представляется. </a:t>
            </a:r>
          </a:p>
          <a:p>
            <a:pPr algn="just"/>
            <a:r>
              <a:rPr lang="ru-RU" dirty="0" smtClean="0"/>
              <a:t>    - при </a:t>
            </a:r>
            <a:r>
              <a:rPr lang="ru-RU" dirty="0"/>
              <a:t>этом </a:t>
            </a:r>
            <a:r>
              <a:rPr lang="ru-RU" dirty="0">
                <a:solidFill>
                  <a:srgbClr val="FF0000"/>
                </a:solidFill>
              </a:rPr>
              <a:t>декларация должна быть подана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</a:rPr>
              <a:t>если </a:t>
            </a:r>
            <a:r>
              <a:rPr lang="ru-RU" dirty="0"/>
              <a:t>все</a:t>
            </a:r>
            <a:r>
              <a:rPr lang="ru-RU" dirty="0">
                <a:solidFill>
                  <a:srgbClr val="FF0000"/>
                </a:solidFill>
              </a:rPr>
              <a:t> имущество </a:t>
            </a:r>
            <a:r>
              <a:rPr lang="ru-RU" dirty="0"/>
              <a:t>организации</a:t>
            </a:r>
            <a:r>
              <a:rPr lang="ru-RU" dirty="0">
                <a:solidFill>
                  <a:srgbClr val="FF0000"/>
                </a:solidFill>
              </a:rPr>
              <a:t> попадает под льготу или остаточная стоимость </a:t>
            </a:r>
            <a:r>
              <a:rPr lang="ru-RU" dirty="0"/>
              <a:t>всех объектов недвижимости </a:t>
            </a:r>
            <a:r>
              <a:rPr lang="ru-RU" dirty="0">
                <a:solidFill>
                  <a:srgbClr val="FF0000"/>
                </a:solidFill>
              </a:rPr>
              <a:t>равна нулю</a:t>
            </a:r>
            <a:r>
              <a:rPr lang="ru-RU" dirty="0"/>
              <a:t>.</a:t>
            </a:r>
          </a:p>
          <a:p>
            <a:pPr algn="just"/>
            <a:r>
              <a:rPr lang="ru-RU" dirty="0" smtClean="0"/>
              <a:t>    - </a:t>
            </a:r>
            <a:r>
              <a:rPr lang="ru-RU" dirty="0" smtClean="0">
                <a:solidFill>
                  <a:srgbClr val="FF0000"/>
                </a:solidFill>
              </a:rPr>
              <a:t>если </a:t>
            </a:r>
            <a:r>
              <a:rPr lang="ru-RU" dirty="0">
                <a:solidFill>
                  <a:srgbClr val="FF0000"/>
                </a:solidFill>
              </a:rPr>
              <a:t>недвижимость</a:t>
            </a:r>
            <a:r>
              <a:rPr lang="ru-RU" dirty="0"/>
              <a:t>, признанная объектом налогообложения, </a:t>
            </a:r>
            <a:r>
              <a:rPr lang="ru-RU" dirty="0">
                <a:solidFill>
                  <a:srgbClr val="FF0000"/>
                </a:solidFill>
              </a:rPr>
              <a:t>отсутствует</a:t>
            </a:r>
            <a:r>
              <a:rPr lang="ru-RU" dirty="0"/>
              <a:t>, то организация не является плательщиком и </a:t>
            </a:r>
            <a:r>
              <a:rPr lang="ru-RU" dirty="0">
                <a:solidFill>
                  <a:srgbClr val="FF0000"/>
                </a:solidFill>
              </a:rPr>
              <a:t>нулевую декларацию подавать не требуется.</a:t>
            </a:r>
          </a:p>
        </p:txBody>
      </p:sp>
    </p:spTree>
    <p:extLst>
      <p:ext uri="{BB962C8B-B14F-4D97-AF65-F5344CB8AC3E}">
        <p14:creationId xmlns:p14="http://schemas.microsoft.com/office/powerpoint/2010/main" val="113315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2008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dirty="0">
                <a:latin typeface="Arial" panose="020B0604020202020204"/>
              </a:rPr>
              <a:t>Сроки представления Уведомлений по имущественным</a:t>
            </a:r>
            <a:r>
              <a:rPr lang="en-US" dirty="0">
                <a:latin typeface="Arial" panose="020B0604020202020204"/>
              </a:rPr>
              <a:t> </a:t>
            </a:r>
            <a:r>
              <a:rPr lang="ru-RU" dirty="0">
                <a:latin typeface="Arial" panose="020B0604020202020204"/>
              </a:rPr>
              <a:t>налогам за </a:t>
            </a:r>
            <a:r>
              <a:rPr lang="ru-RU" dirty="0" smtClean="0">
                <a:latin typeface="Arial" panose="020B0604020202020204"/>
              </a:rPr>
              <a:t>2026 </a:t>
            </a:r>
            <a:r>
              <a:rPr lang="ru-RU" dirty="0">
                <a:latin typeface="Arial" panose="020B0604020202020204"/>
              </a:rPr>
              <a:t>год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756130"/>
              </p:ext>
            </p:extLst>
          </p:nvPr>
        </p:nvGraphicFramePr>
        <p:xfrm>
          <a:off x="443020" y="1199575"/>
          <a:ext cx="7945402" cy="2846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092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79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5187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68607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Наименование налога</a:t>
                      </a:r>
                      <a:endParaRPr lang="ru-RU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Срок представления Уведомления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Код отчетного периода 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Номер квартала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63608">
                <a:tc>
                  <a:txBody>
                    <a:bodyPr/>
                    <a:lstStyle/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Транспортный</a:t>
                      </a: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ru-RU" sz="1200" b="1" kern="1200" spc="-8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Земельный</a:t>
                      </a:r>
                    </a:p>
                    <a:p>
                      <a:pPr marL="0" indent="0" algn="l" defTabSz="121917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ru-RU" sz="1200" b="1" kern="1200" spc="-80" dirty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Налог на имущество (</a:t>
                      </a:r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от кадастровой стоимости</a:t>
                      </a: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)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27.04.2026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27.07.2026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26.10.2026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25.02.2027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01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02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03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04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4754">
                <a:tc>
                  <a:txBody>
                    <a:bodyPr/>
                    <a:lstStyle/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Налог на имущество </a:t>
                      </a:r>
                    </a:p>
                    <a:p>
                      <a:pPr marL="0" algn="l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   </a:t>
                      </a: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(</a:t>
                      </a:r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от</a:t>
                      </a:r>
                      <a:r>
                        <a:rPr lang="ru-RU" sz="1200" b="1" kern="1200" spc="-80" baseline="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 среднегодовой      </a:t>
                      </a:r>
                    </a:p>
                    <a:p>
                      <a:pPr marL="0" algn="l" defTabSz="1219170" rtl="0" eaLnBrk="1" latinLnBrk="0" hangingPunct="1"/>
                      <a:r>
                        <a:rPr lang="ru-RU" sz="1200" b="1" kern="1200" spc="-80" baseline="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      стоимости</a:t>
                      </a:r>
                      <a:r>
                        <a:rPr lang="ru-RU" sz="1200" b="1" kern="1200" spc="-8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)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27.04.2026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27.07.2026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26.10.2026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25.02.2027</a:t>
                      </a:r>
                    </a:p>
                    <a:p>
                      <a:pPr marL="0" algn="ctr" defTabSz="1219170" rtl="0" eaLnBrk="1" latinLnBrk="0" hangingPunct="1"/>
                      <a:endParaRPr lang="ru-RU" sz="1200" b="1" kern="1200" spc="-80" dirty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Уведомление не представляется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01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02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03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Уведомление не представляется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443020" y="4155926"/>
            <a:ext cx="7945404" cy="360040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ВНИМАНИЕ:</a:t>
            </a:r>
            <a:r>
              <a:rPr lang="ru-RU" sz="1300" b="1" dirty="0" smtClean="0">
                <a:solidFill>
                  <a:srgbClr val="002060"/>
                </a:solidFill>
              </a:rPr>
              <a:t> при </a:t>
            </a:r>
            <a:r>
              <a:rPr lang="ru-RU" sz="1300" b="1" dirty="0">
                <a:solidFill>
                  <a:srgbClr val="002060"/>
                </a:solidFill>
              </a:rPr>
              <a:t>наличии</a:t>
            </a:r>
            <a:r>
              <a:rPr lang="ru-RU" sz="1300" b="1" dirty="0">
                <a:solidFill>
                  <a:srgbClr val="FF0000"/>
                </a:solidFill>
              </a:rPr>
              <a:t> </a:t>
            </a:r>
            <a:r>
              <a:rPr lang="ru-RU" sz="1300" b="1" dirty="0" smtClean="0">
                <a:solidFill>
                  <a:srgbClr val="FF0000"/>
                </a:solidFill>
              </a:rPr>
              <a:t>ПЕРЕПЛАТЫ  на ЕНС </a:t>
            </a:r>
            <a:r>
              <a:rPr lang="ru-RU" sz="1300" b="1" dirty="0" smtClean="0">
                <a:solidFill>
                  <a:srgbClr val="002060"/>
                </a:solidFill>
              </a:rPr>
              <a:t>по </a:t>
            </a:r>
            <a:r>
              <a:rPr lang="ru-RU" sz="1300" b="1" dirty="0">
                <a:solidFill>
                  <a:srgbClr val="002060"/>
                </a:solidFill>
              </a:rPr>
              <a:t>имущественным налогам необходимо </a:t>
            </a:r>
            <a:r>
              <a:rPr lang="ru-RU" sz="1300" b="1" dirty="0" smtClean="0">
                <a:solidFill>
                  <a:srgbClr val="FF0000"/>
                </a:solidFill>
              </a:rPr>
              <a:t>представлять Уведомление!</a:t>
            </a:r>
            <a:endParaRPr lang="ru-RU" sz="1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7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dirty="0" smtClean="0"/>
              <a:t>   </a:t>
            </a:r>
            <a:r>
              <a:rPr lang="ru-RU" dirty="0"/>
              <a:t>Сроки представления налоговой декларации по налогу на имущество организаций и </a:t>
            </a:r>
            <a:r>
              <a:rPr lang="ru-RU" dirty="0" smtClean="0"/>
              <a:t>уведомлений </a:t>
            </a:r>
            <a:r>
              <a:rPr lang="ru-RU" dirty="0"/>
              <a:t>за 2026 год. 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11560" y="1058886"/>
            <a:ext cx="77768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242" y="1091887"/>
            <a:ext cx="75715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    </a:t>
            </a:r>
            <a:r>
              <a:rPr lang="ru-RU" sz="2200" b="1" dirty="0"/>
              <a:t>Одновременно напоминаем, </a:t>
            </a:r>
            <a:r>
              <a:rPr lang="ru-RU" sz="2200" b="1" dirty="0">
                <a:solidFill>
                  <a:srgbClr val="FF0000"/>
                </a:solidFill>
              </a:rPr>
              <a:t>по сроку 25.02.2026 Уведомления</a:t>
            </a:r>
            <a:r>
              <a:rPr lang="ru-RU" sz="2200" b="1" dirty="0"/>
              <a:t> об исчисленных суммах транспортного налога, земельного налога и налога на имущество организаций </a:t>
            </a:r>
            <a:r>
              <a:rPr lang="ru-RU" sz="2200" b="1" dirty="0">
                <a:solidFill>
                  <a:srgbClr val="FF0000"/>
                </a:solidFill>
              </a:rPr>
              <a:t>за 4 кв. 2025 </a:t>
            </a:r>
            <a:r>
              <a:rPr lang="ru-RU" sz="2200" b="1" dirty="0"/>
              <a:t>необходимо подать </a:t>
            </a:r>
            <a:r>
              <a:rPr lang="ru-RU" sz="2200" b="1" dirty="0">
                <a:solidFill>
                  <a:srgbClr val="FF0000"/>
                </a:solidFill>
              </a:rPr>
              <a:t>не позднее 25.02.2026.</a:t>
            </a:r>
          </a:p>
          <a:p>
            <a:pPr algn="just"/>
            <a:r>
              <a:rPr lang="ru-RU" sz="2200" b="1" dirty="0" smtClean="0"/>
              <a:t>    Важно </a:t>
            </a:r>
            <a:r>
              <a:rPr lang="ru-RU" sz="2200" b="1" dirty="0"/>
              <a:t>помнить о своевременной подаче декларации по налогу на имущество организаций и </a:t>
            </a:r>
            <a:r>
              <a:rPr lang="ru-RU" sz="2200" b="1" dirty="0" smtClean="0"/>
              <a:t>уведомлений </a:t>
            </a:r>
            <a:r>
              <a:rPr lang="ru-RU" sz="2200" b="1" dirty="0"/>
              <a:t>об исчисленных </a:t>
            </a:r>
            <a:r>
              <a:rPr lang="ru-RU" sz="2200" b="1" dirty="0" smtClean="0"/>
              <a:t>суммах, без </a:t>
            </a:r>
            <a:r>
              <a:rPr lang="ru-RU" sz="2200" b="1" dirty="0"/>
              <a:t>них денежные средства не могут быть распределены по </a:t>
            </a:r>
            <a:r>
              <a:rPr lang="ru-RU" sz="2200" b="1" dirty="0" smtClean="0"/>
              <a:t>бюджетам</a:t>
            </a:r>
            <a:r>
              <a:rPr lang="ru-RU" sz="2200" b="1" dirty="0"/>
              <a:t>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94134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7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Обзор изменений налогового законодательства в части имущественных налогов юридических лиц с 01.01.2026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675818"/>
              </p:ext>
            </p:extLst>
          </p:nvPr>
        </p:nvGraphicFramePr>
        <p:xfrm>
          <a:off x="209243" y="1049416"/>
          <a:ext cx="846721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767"/>
                <a:gridCol w="4324446"/>
              </a:tblGrid>
              <a:tr h="1175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 01.01.2026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После</a:t>
                      </a:r>
                      <a:r>
                        <a:rPr lang="ru-RU" baseline="0" dirty="0" smtClean="0"/>
                        <a:t> 01.01.2026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 на имущество от кадастровой стоимости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исчислялся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отношении Единых недвижимых комплексов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/>
                        <a:t>Установлены основания для 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внесения единых недвижимых комплексов в Перечень объектов</a:t>
                      </a:r>
                      <a:r>
                        <a:rPr lang="ru-RU" sz="1200" dirty="0" smtClean="0"/>
                        <a:t>, в отношении которых налоговая база определяется как кадастровая стоимость, формируемый в соответствии с пунктом 7 статьи 378.2 НК РФ</a:t>
                      </a:r>
                      <a:r>
                        <a:rPr lang="ru-RU" sz="1200" baseline="0" dirty="0" smtClean="0"/>
                        <a:t> (Федеральный закон от 28.11.2025 № 425-ФЗ)</a:t>
                      </a:r>
                      <a:endParaRPr lang="ru-RU" sz="1200" dirty="0"/>
                    </a:p>
                  </a:txBody>
                  <a:tcPr/>
                </a:tc>
              </a:tr>
              <a:tr h="604754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Глава 30 Налогового кодекса такое понятие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содержала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целях формирования Перечня определено понятие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«объект бытового обслуживания»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200" dirty="0" smtClean="0"/>
                        <a:t>Федеральный закон от 28.11.2025 № 425-ФЗ).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Ранее срок был установлен на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позднее 1-го числа очередного налогового периода по налогу.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 срок формирования Перечня на текущий налоговый период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вплоть до 1 марта этого налогового периода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116 статьи 2 Закона от  28.11.2025 №425-ФЗ).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Ранее глава 30 Налогового кодекса такой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льготы не содержала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Введена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льгота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освобождающая от уплаты налога на имущество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отношении имущества, предоставленного в безвозмездное пользование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для размещения участков исправительных центров уголовно-исполнительной системы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117 статьи 2 Закона от  28.11.2025 №425-ФЗ)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5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8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992" y="735388"/>
            <a:ext cx="814746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b="1" spc="-80" dirty="0" smtClean="0">
              <a:solidFill>
                <a:srgbClr val="FF0000"/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2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Обзор изменений налогового законодательства в части имущественных налогов юридических лиц с 01.01.2026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82123"/>
              </p:ext>
            </p:extLst>
          </p:nvPr>
        </p:nvGraphicFramePr>
        <p:xfrm>
          <a:off x="462930" y="950356"/>
          <a:ext cx="8285534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767"/>
                <a:gridCol w="41427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 01.01.2026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После</a:t>
                      </a:r>
                      <a:r>
                        <a:rPr lang="ru-RU" baseline="0" dirty="0" smtClean="0"/>
                        <a:t> 01.01.2026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п. 5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</a:t>
                      </a:r>
                      <a:r>
                        <a:rPr lang="ru-RU" sz="12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358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НК РФ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2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 являются объектами налогообложения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тракторы, самоходные комбайны, самоходные машины для перевозки и внесения минеральных удобрений, специальные и специализированные автотранспортные средства, зарегистрированные на сельскохозяйственных товаропроизводителей и используемые при сельскохозяйственных работах для производства сельскохозяйственной продукции».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установлены условия и порядок предоставления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льготы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транспортному налогу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для сельскохозяйственных товаропроизводителей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110 статьи 2, часть 3 статьи 25 Закона от  28.11.2025 №425-ФЗ).</a:t>
                      </a:r>
                    </a:p>
                    <a:p>
                      <a:pPr marL="0" algn="l" defTabSz="914400" rtl="0" eaLnBrk="1" latinLnBrk="0" hangingPunct="1"/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ставка налога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на имущество организаций, исчисляемого от кадастровой стоимости составит </a:t>
                      </a:r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1,3 %.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(Закон от 28.11.2003 № 266 – ОЗ «О налоге на имущество организаций на территории Амурской области», в ред.).</a:t>
                      </a:r>
                    </a:p>
                    <a:p>
                      <a:endParaRPr lang="ru-RU" sz="12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ставка налога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на имущество организаций, исчисляемого от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кадастровой стоимости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составит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1,5 %.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(Закон от 28.11.2003 № 266 – ОЗ «О налоге на имущество организаций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территории Амурской области», в ред.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99592" y="4127837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FF0000"/>
                </a:solidFill>
              </a:rPr>
              <a:t>Федеральный закон от 28.11.2025 № 425-ФЗ «О </a:t>
            </a:r>
            <a:r>
              <a:rPr lang="ru-RU" sz="1200" b="1" dirty="0">
                <a:solidFill>
                  <a:srgbClr val="FF0000"/>
                </a:solidFill>
              </a:rPr>
              <a:t>внесении изменений в части первую и вторую Налогового кодекса Российской Федерации, отдельные законодательные акты Российской Федерации и признании утратившими силу законодательных актов (отдельных положений законодательных актов) Российской Федерации».</a:t>
            </a:r>
          </a:p>
        </p:txBody>
      </p:sp>
    </p:spTree>
    <p:extLst>
      <p:ext uri="{BB962C8B-B14F-4D97-AF65-F5344CB8AC3E}">
        <p14:creationId xmlns:p14="http://schemas.microsoft.com/office/powerpoint/2010/main" val="269256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912</Words>
  <Application>Microsoft Office PowerPoint</Application>
  <PresentationFormat>Экран (16:9)</PresentationFormat>
  <Paragraphs>94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Ерёменко Светлана Алексеевна</dc:creator>
  <cp:lastModifiedBy>Ерёменко Светлана Алексеевна</cp:lastModifiedBy>
  <cp:revision>85</cp:revision>
  <cp:lastPrinted>2025-09-16T01:27:54Z</cp:lastPrinted>
  <dcterms:modified xsi:type="dcterms:W3CDTF">2026-02-11T07:37:47Z</dcterms:modified>
</cp:coreProperties>
</file>